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9144000" cy="51435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4118" y="345808"/>
            <a:ext cx="7525384" cy="635635"/>
          </a:xfrm>
          <a:custGeom>
            <a:avLst/>
            <a:gdLst/>
            <a:ahLst/>
            <a:cxnLst/>
            <a:rect l="l" t="t" r="r" b="b"/>
            <a:pathLst>
              <a:path w="7525384" h="635635">
                <a:moveTo>
                  <a:pt x="7524877" y="0"/>
                </a:moveTo>
                <a:lnTo>
                  <a:pt x="0" y="0"/>
                </a:lnTo>
                <a:lnTo>
                  <a:pt x="0" y="635393"/>
                </a:lnTo>
                <a:lnTo>
                  <a:pt x="7524877" y="635393"/>
                </a:lnTo>
                <a:lnTo>
                  <a:pt x="7524877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3087" y="391159"/>
            <a:ext cx="769782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Droid Sans Fallback"/>
                <a:cs typeface="Droid Sans Fallb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Droid Sans Fallback"/>
                <a:cs typeface="Droid Sans Fallb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Droid Sans Fallback"/>
                <a:cs typeface="Droid Sans Fallb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6867" y="225374"/>
            <a:ext cx="817026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Droid Sans Fallback"/>
                <a:cs typeface="Droid Sans Fallb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6361" y="1558797"/>
            <a:ext cx="8031276" cy="2648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youtu.be/eNtXEjGQBQ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ZnkL5cb1k&amp;feature=youtu.be" TargetMode="External"/><Relationship Id="rId2" Type="http://schemas.openxmlformats.org/officeDocument/2006/relationships/hyperlink" Target="https://youtu.be/BdBXnZBW2r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youtu.be/eNtXEjGQBQk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youtu.be/GOAkFJiPz7A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youtu.be/eNtXEjGQBQ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youtu.be/eNtXEjGQBQ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6469" y="975105"/>
            <a:ext cx="6122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F2F9F"/>
                </a:solidFill>
                <a:latin typeface="kiloji"/>
                <a:cs typeface="kiloji"/>
              </a:rPr>
              <a:t>基</a:t>
            </a:r>
            <a:r>
              <a:rPr sz="4000" spc="-5" dirty="0">
                <a:solidFill>
                  <a:srgbClr val="6F2F9F"/>
                </a:solidFill>
                <a:latin typeface="kiloji"/>
                <a:cs typeface="kiloji"/>
              </a:rPr>
              <a:t>隆市</a:t>
            </a:r>
            <a:r>
              <a:rPr sz="4000" dirty="0">
                <a:solidFill>
                  <a:srgbClr val="6F2F9F"/>
                </a:solidFill>
                <a:latin typeface="kiloji"/>
                <a:cs typeface="kiloji"/>
              </a:rPr>
              <a:t>嚴</a:t>
            </a:r>
            <a:r>
              <a:rPr sz="4000" spc="-5" dirty="0">
                <a:solidFill>
                  <a:srgbClr val="6F2F9F"/>
                </a:solidFill>
                <a:latin typeface="kiloji"/>
                <a:cs typeface="kiloji"/>
              </a:rPr>
              <a:t>重特</a:t>
            </a:r>
            <a:r>
              <a:rPr sz="4000" dirty="0">
                <a:solidFill>
                  <a:srgbClr val="6F2F9F"/>
                </a:solidFill>
                <a:latin typeface="kiloji"/>
                <a:cs typeface="kiloji"/>
              </a:rPr>
              <a:t>殊</a:t>
            </a:r>
            <a:r>
              <a:rPr sz="4000" spc="-5" dirty="0">
                <a:solidFill>
                  <a:srgbClr val="6F2F9F"/>
                </a:solidFill>
                <a:latin typeface="kiloji"/>
                <a:cs typeface="kiloji"/>
              </a:rPr>
              <a:t>傳染</a:t>
            </a:r>
            <a:r>
              <a:rPr sz="4000" spc="25" dirty="0">
                <a:solidFill>
                  <a:srgbClr val="6F2F9F"/>
                </a:solidFill>
                <a:latin typeface="kiloji"/>
                <a:cs typeface="kiloji"/>
              </a:rPr>
              <a:t>性</a:t>
            </a:r>
            <a:r>
              <a:rPr sz="4000" spc="-5" dirty="0">
                <a:solidFill>
                  <a:srgbClr val="6F2F9F"/>
                </a:solidFill>
                <a:latin typeface="kiloji"/>
                <a:cs typeface="kiloji"/>
              </a:rPr>
              <a:t>肺炎</a:t>
            </a:r>
            <a:endParaRPr sz="4000">
              <a:latin typeface="kiloji"/>
              <a:cs typeface="kiloj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3357" y="2194636"/>
            <a:ext cx="408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F2F9F"/>
                </a:solidFill>
                <a:latin typeface="kiloji"/>
                <a:cs typeface="kiloji"/>
              </a:rPr>
              <a:t>校園防</a:t>
            </a:r>
            <a:r>
              <a:rPr sz="4000" spc="5" dirty="0">
                <a:solidFill>
                  <a:srgbClr val="6F2F9F"/>
                </a:solidFill>
                <a:latin typeface="kiloji"/>
                <a:cs typeface="kiloji"/>
              </a:rPr>
              <a:t>疫</a:t>
            </a:r>
            <a:r>
              <a:rPr sz="4000" spc="-5" dirty="0">
                <a:solidFill>
                  <a:srgbClr val="6F2F9F"/>
                </a:solidFill>
                <a:latin typeface="kiloji"/>
                <a:cs typeface="kiloji"/>
              </a:rPr>
              <a:t>衛教宣導</a:t>
            </a:r>
            <a:endParaRPr sz="4000">
              <a:latin typeface="kiloji"/>
              <a:cs typeface="kiloj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0308" y="4093260"/>
            <a:ext cx="5360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" dirty="0">
                <a:solidFill>
                  <a:srgbClr val="FF0000"/>
                </a:solidFill>
                <a:latin typeface="kiloji"/>
                <a:cs typeface="kiloji"/>
              </a:rPr>
              <a:t>【</a:t>
            </a:r>
            <a:r>
              <a:rPr sz="2800" spc="-5" dirty="0">
                <a:solidFill>
                  <a:srgbClr val="FF0000"/>
                </a:solidFill>
                <a:latin typeface="kiloji"/>
                <a:cs typeface="kiloji"/>
              </a:rPr>
              <a:t>落實防疫</a:t>
            </a:r>
            <a:r>
              <a:rPr sz="2800" spc="-40" dirty="0">
                <a:solidFill>
                  <a:srgbClr val="FF0000"/>
                </a:solidFill>
                <a:latin typeface="kiloji"/>
                <a:cs typeface="kiloji"/>
              </a:rPr>
              <a:t> </a:t>
            </a:r>
            <a:r>
              <a:rPr sz="2800" dirty="0">
                <a:solidFill>
                  <a:srgbClr val="FF0000"/>
                </a:solidFill>
                <a:latin typeface="kiloji"/>
                <a:cs typeface="kiloji"/>
              </a:rPr>
              <a:t>家</a:t>
            </a:r>
            <a:r>
              <a:rPr sz="2800" spc="-5" dirty="0">
                <a:solidFill>
                  <a:srgbClr val="FF0000"/>
                </a:solidFill>
                <a:latin typeface="kiloji"/>
                <a:cs typeface="kiloji"/>
              </a:rPr>
              <a:t>長</a:t>
            </a:r>
            <a:r>
              <a:rPr sz="2800" dirty="0">
                <a:solidFill>
                  <a:srgbClr val="FF0000"/>
                </a:solidFill>
                <a:latin typeface="kiloji"/>
                <a:cs typeface="kiloji"/>
              </a:rPr>
              <a:t>安</a:t>
            </a:r>
            <a:r>
              <a:rPr sz="2800" spc="-5" dirty="0">
                <a:solidFill>
                  <a:srgbClr val="FF0000"/>
                </a:solidFill>
                <a:latin typeface="kiloji"/>
                <a:cs typeface="kiloji"/>
              </a:rPr>
              <a:t>心</a:t>
            </a:r>
            <a:r>
              <a:rPr sz="2800" spc="-30" dirty="0">
                <a:solidFill>
                  <a:srgbClr val="FF0000"/>
                </a:solidFill>
                <a:latin typeface="kiloji"/>
                <a:cs typeface="kiloj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kiloji"/>
                <a:cs typeface="kiloji"/>
              </a:rPr>
              <a:t>市</a:t>
            </a:r>
            <a:r>
              <a:rPr sz="2800" dirty="0">
                <a:solidFill>
                  <a:srgbClr val="FF0000"/>
                </a:solidFill>
                <a:latin typeface="kiloji"/>
                <a:cs typeface="kiloji"/>
              </a:rPr>
              <a:t>民</a:t>
            </a:r>
            <a:r>
              <a:rPr sz="2800" spc="-5" dirty="0">
                <a:solidFill>
                  <a:srgbClr val="FF0000"/>
                </a:solidFill>
                <a:latin typeface="kiloji"/>
                <a:cs typeface="kiloji"/>
              </a:rPr>
              <a:t>放</a:t>
            </a:r>
            <a:r>
              <a:rPr sz="2800" dirty="0">
                <a:solidFill>
                  <a:srgbClr val="FF0000"/>
                </a:solidFill>
                <a:latin typeface="kiloji"/>
                <a:cs typeface="kiloji"/>
              </a:rPr>
              <a:t>心</a:t>
            </a:r>
            <a:r>
              <a:rPr sz="2800" spc="-5" dirty="0">
                <a:solidFill>
                  <a:srgbClr val="FF0000"/>
                </a:solidFill>
                <a:latin typeface="kiloji"/>
                <a:cs typeface="kiloji"/>
              </a:rPr>
              <a:t>】</a:t>
            </a:r>
            <a:endParaRPr sz="2800">
              <a:latin typeface="kiloji"/>
              <a:cs typeface="kiloj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087" y="391159"/>
            <a:ext cx="72967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Droid Sans Fallback"/>
                <a:cs typeface="Droid Sans Fallback"/>
                <a:hlinkClick r:id="rId2"/>
              </a:rPr>
              <a:t>符合下列兩種情形的人請注意</a:t>
            </a:r>
            <a:endParaRPr sz="4400">
              <a:latin typeface="Droid Sans Fallback"/>
              <a:cs typeface="Droid Sans Fallb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3085" y="1229233"/>
            <a:ext cx="5372735" cy="2920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747772" y="4251959"/>
            <a:ext cx="4023360" cy="891540"/>
            <a:chOff x="2747772" y="4251959"/>
            <a:chExt cx="4023360" cy="891540"/>
          </a:xfrm>
        </p:grpSpPr>
        <p:sp>
          <p:nvSpPr>
            <p:cNvPr id="5" name="object 5"/>
            <p:cNvSpPr/>
            <p:nvPr/>
          </p:nvSpPr>
          <p:spPr>
            <a:xfrm>
              <a:off x="2747772" y="4462271"/>
              <a:ext cx="1883663" cy="4160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23232" y="4251959"/>
              <a:ext cx="1434084" cy="8915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23916" y="4256531"/>
              <a:ext cx="1347215" cy="8869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27198" y="4358436"/>
            <a:ext cx="37763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265" dirty="0">
                <a:solidFill>
                  <a:srgbClr val="FF0000"/>
                </a:solidFill>
                <a:latin typeface="cwTeXFangSong"/>
                <a:cs typeface="cwTeXFangSong"/>
              </a:rPr>
              <a:t>卡緊</a:t>
            </a:r>
            <a:r>
              <a:rPr sz="3200" b="0" spc="260" dirty="0">
                <a:solidFill>
                  <a:srgbClr val="FF0000"/>
                </a:solidFill>
                <a:latin typeface="cwTeXFangSong"/>
                <a:cs typeface="cwTeXFangSong"/>
              </a:rPr>
              <a:t>通報</a:t>
            </a:r>
            <a:r>
              <a:rPr sz="3200" b="0" spc="250" dirty="0">
                <a:solidFill>
                  <a:srgbClr val="FF0000"/>
                </a:solidFill>
                <a:latin typeface="cwTeXFangSong"/>
                <a:cs typeface="cwTeXFangSong"/>
              </a:rPr>
              <a:t>：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192</a:t>
            </a: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3200" b="0" spc="260" dirty="0">
                <a:solidFill>
                  <a:srgbClr val="FF0000"/>
                </a:solidFill>
                <a:latin typeface="cwTeXFangSong"/>
                <a:cs typeface="cwTeXFangSong"/>
              </a:rPr>
              <a:t>協助</a:t>
            </a:r>
            <a:endParaRPr sz="3200">
              <a:latin typeface="cwTeXFangSong"/>
              <a:cs typeface="cwTeXFangSong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3068" y="1084580"/>
            <a:ext cx="6322060" cy="1252855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760"/>
              </a:lnSpc>
            </a:pPr>
            <a:r>
              <a:rPr sz="4400" dirty="0">
                <a:latin typeface="Droid Sans Fallback"/>
                <a:cs typeface="Droid Sans Fallback"/>
              </a:rPr>
              <a:t>武漢肺炎疫情不恐慌，</a:t>
            </a:r>
            <a:endParaRPr sz="4400">
              <a:latin typeface="Droid Sans Fallback"/>
              <a:cs typeface="Droid Sans Fallback"/>
            </a:endParaRPr>
          </a:p>
          <a:p>
            <a:pPr algn="ctr">
              <a:lnSpc>
                <a:spcPts val="5105"/>
              </a:lnSpc>
            </a:pPr>
            <a:r>
              <a:rPr sz="4400" dirty="0">
                <a:latin typeface="Droid Sans Fallback"/>
                <a:cs typeface="Droid Sans Fallback"/>
              </a:rPr>
              <a:t>校園防疫一起來！</a:t>
            </a:r>
            <a:endParaRPr sz="4400">
              <a:latin typeface="Droid Sans Fallback"/>
              <a:cs typeface="Droid Sans Fallb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5786" y="4065828"/>
            <a:ext cx="206311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70" dirty="0">
                <a:solidFill>
                  <a:srgbClr val="FF0000"/>
                </a:solidFill>
                <a:latin typeface="cwTeXHeiBold"/>
                <a:cs typeface="cwTeXHeiBold"/>
              </a:rPr>
              <a:t>【</a:t>
            </a:r>
            <a:r>
              <a:rPr sz="3200" spc="265" dirty="0">
                <a:solidFill>
                  <a:srgbClr val="FF0000"/>
                </a:solidFill>
                <a:latin typeface="cwTeXHeiBold"/>
                <a:cs typeface="cwTeXHeiBold"/>
              </a:rPr>
              <a:t>落</a:t>
            </a:r>
            <a:r>
              <a:rPr sz="3200" spc="260" dirty="0">
                <a:solidFill>
                  <a:srgbClr val="FF0000"/>
                </a:solidFill>
                <a:latin typeface="cwTeXHeiBold"/>
                <a:cs typeface="cwTeXHeiBold"/>
              </a:rPr>
              <a:t>實防疫</a:t>
            </a:r>
            <a:endParaRPr sz="3200">
              <a:latin typeface="cwTeXHeiBold"/>
              <a:cs typeface="cwTeXHe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5961" y="4065828"/>
            <a:ext cx="165671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70" dirty="0">
                <a:solidFill>
                  <a:srgbClr val="FF0000"/>
                </a:solidFill>
                <a:latin typeface="cwTeXHeiBold"/>
                <a:cs typeface="cwTeXHeiBold"/>
              </a:rPr>
              <a:t>家長</a:t>
            </a:r>
            <a:r>
              <a:rPr sz="3200" spc="260" dirty="0">
                <a:solidFill>
                  <a:srgbClr val="FF0000"/>
                </a:solidFill>
                <a:latin typeface="cwTeXHeiBold"/>
                <a:cs typeface="cwTeXHeiBold"/>
              </a:rPr>
              <a:t>安心</a:t>
            </a:r>
            <a:endParaRPr sz="3200">
              <a:latin typeface="cwTeXHeiBold"/>
              <a:cs typeface="cwTeXHe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3428" y="4065828"/>
            <a:ext cx="2061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70" dirty="0">
                <a:solidFill>
                  <a:srgbClr val="FF0000"/>
                </a:solidFill>
                <a:latin typeface="cwTeXHeiBold"/>
                <a:cs typeface="cwTeXHeiBold"/>
              </a:rPr>
              <a:t>市民</a:t>
            </a:r>
            <a:r>
              <a:rPr sz="3200" spc="260" dirty="0">
                <a:solidFill>
                  <a:srgbClr val="FF0000"/>
                </a:solidFill>
                <a:latin typeface="cwTeXHeiBold"/>
                <a:cs typeface="cwTeXHeiBold"/>
              </a:rPr>
              <a:t>放</a:t>
            </a:r>
            <a:r>
              <a:rPr sz="3200" spc="245" dirty="0">
                <a:solidFill>
                  <a:srgbClr val="FF0000"/>
                </a:solidFill>
                <a:latin typeface="cwTeXHeiBold"/>
                <a:cs typeface="cwTeXHeiBold"/>
              </a:rPr>
              <a:t>心</a:t>
            </a:r>
            <a:r>
              <a:rPr sz="3200" spc="260" dirty="0">
                <a:solidFill>
                  <a:srgbClr val="FF0000"/>
                </a:solidFill>
                <a:latin typeface="cwTeXHeiBold"/>
                <a:cs typeface="cwTeXHeiBold"/>
              </a:rPr>
              <a:t>】</a:t>
            </a:r>
            <a:endParaRPr sz="3200">
              <a:latin typeface="cwTeXHeiBold"/>
              <a:cs typeface="cwTeXHe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361" y="1558797"/>
            <a:ext cx="7049770" cy="2648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170" dirty="0">
                <a:solidFill>
                  <a:srgbClr val="006FC0"/>
                </a:solidFill>
                <a:latin typeface="cwTeXFangSong"/>
                <a:cs typeface="cwTeXFangSong"/>
              </a:rPr>
              <a:t>冠狀</a:t>
            </a:r>
            <a:r>
              <a:rPr sz="2000" b="0" spc="160" dirty="0">
                <a:solidFill>
                  <a:srgbClr val="006FC0"/>
                </a:solidFill>
                <a:latin typeface="cwTeXFangSong"/>
                <a:cs typeface="cwTeXFangSong"/>
              </a:rPr>
              <a:t>病</a:t>
            </a:r>
            <a:r>
              <a:rPr sz="2000" b="0" spc="165" dirty="0">
                <a:solidFill>
                  <a:srgbClr val="006FC0"/>
                </a:solidFill>
                <a:latin typeface="cwTeXFangSong"/>
                <a:cs typeface="cwTeXFangSong"/>
              </a:rPr>
              <a:t>毒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(CoV)</a:t>
            </a:r>
            <a:endParaRPr sz="2000">
              <a:latin typeface="Arial"/>
              <a:cs typeface="Arial"/>
            </a:endParaRPr>
          </a:p>
          <a:p>
            <a:pPr marL="1560830" marR="163195" indent="-1200150">
              <a:lnSpc>
                <a:spcPct val="100000"/>
              </a:lnSpc>
            </a:pPr>
            <a:r>
              <a:rPr sz="1900" b="0" spc="150" dirty="0">
                <a:solidFill>
                  <a:srgbClr val="FF0000"/>
                </a:solidFill>
                <a:latin typeface="cwTeXFangSong"/>
                <a:cs typeface="cwTeXFangSong"/>
              </a:rPr>
              <a:t>傳</a:t>
            </a:r>
            <a:r>
              <a:rPr sz="1900" b="0" spc="145" dirty="0">
                <a:solidFill>
                  <a:srgbClr val="FF0000"/>
                </a:solidFill>
                <a:latin typeface="cwTeXFangSong"/>
                <a:cs typeface="cwTeXFangSong"/>
              </a:rPr>
              <a:t>播途</a:t>
            </a:r>
            <a:r>
              <a:rPr sz="1900" b="0" spc="150" dirty="0">
                <a:solidFill>
                  <a:srgbClr val="FF0000"/>
                </a:solidFill>
                <a:latin typeface="cwTeXFangSong"/>
                <a:cs typeface="cwTeXFangSong"/>
              </a:rPr>
              <a:t>徑：</a:t>
            </a:r>
            <a:r>
              <a:rPr sz="1900" b="0" spc="145" dirty="0">
                <a:latin typeface="cwTeXFangSong"/>
                <a:cs typeface="cwTeXFangSong"/>
              </a:rPr>
              <a:t>大</a:t>
            </a:r>
            <a:r>
              <a:rPr sz="1900" b="0" spc="150" dirty="0">
                <a:latin typeface="cwTeXFangSong"/>
                <a:cs typeface="cwTeXFangSong"/>
              </a:rPr>
              <a:t>部</a:t>
            </a:r>
            <a:r>
              <a:rPr sz="1900" b="0" spc="145" dirty="0">
                <a:latin typeface="cwTeXFangSong"/>
                <a:cs typeface="cwTeXFangSong"/>
              </a:rPr>
              <a:t>分的</a:t>
            </a:r>
            <a:r>
              <a:rPr sz="1900" b="0" spc="150" dirty="0">
                <a:latin typeface="cwTeXFangSong"/>
                <a:cs typeface="cwTeXFangSong"/>
              </a:rPr>
              <a:t>人</a:t>
            </a:r>
            <a:r>
              <a:rPr sz="1900" b="0" spc="145" dirty="0">
                <a:latin typeface="cwTeXFangSong"/>
                <a:cs typeface="cwTeXFangSong"/>
              </a:rPr>
              <a:t>類分</a:t>
            </a:r>
            <a:r>
              <a:rPr sz="1900" b="0" spc="150" dirty="0">
                <a:latin typeface="cwTeXFangSong"/>
                <a:cs typeface="cwTeXFangSong"/>
              </a:rPr>
              <a:t>泌</a:t>
            </a:r>
            <a:r>
              <a:rPr sz="1900" b="0" spc="145" dirty="0">
                <a:latin typeface="cwTeXFangSong"/>
                <a:cs typeface="cwTeXFangSong"/>
              </a:rPr>
              <a:t>物或</a:t>
            </a:r>
            <a:r>
              <a:rPr sz="1900" b="0" spc="150" dirty="0">
                <a:latin typeface="cwTeXFangSong"/>
                <a:cs typeface="cwTeXFangSong"/>
              </a:rPr>
              <a:t>飛</a:t>
            </a:r>
            <a:r>
              <a:rPr sz="1900" b="0" spc="145" dirty="0">
                <a:latin typeface="cwTeXFangSong"/>
                <a:cs typeface="cwTeXFangSong"/>
              </a:rPr>
              <a:t>沫傳</a:t>
            </a:r>
            <a:r>
              <a:rPr sz="1900" b="0" spc="150" dirty="0">
                <a:latin typeface="cwTeXFangSong"/>
                <a:cs typeface="cwTeXFangSong"/>
              </a:rPr>
              <a:t>染</a:t>
            </a:r>
            <a:r>
              <a:rPr sz="1900" b="0" spc="145" dirty="0">
                <a:latin typeface="cwTeXFangSong"/>
                <a:cs typeface="cwTeXFangSong"/>
              </a:rPr>
              <a:t>為主</a:t>
            </a:r>
            <a:r>
              <a:rPr sz="1900" b="0" spc="150" dirty="0">
                <a:latin typeface="cwTeXFangSong"/>
                <a:cs typeface="cwTeXFangSong"/>
              </a:rPr>
              <a:t>。</a:t>
            </a:r>
            <a:r>
              <a:rPr sz="1900" b="0" spc="145" dirty="0">
                <a:latin typeface="cwTeXFangSong"/>
                <a:cs typeface="cwTeXFangSong"/>
              </a:rPr>
              <a:t>有部</a:t>
            </a:r>
            <a:r>
              <a:rPr sz="1900" b="0" spc="175" dirty="0">
                <a:latin typeface="cwTeXFangSong"/>
                <a:cs typeface="cwTeXFangSong"/>
              </a:rPr>
              <a:t>分</a:t>
            </a:r>
            <a:r>
              <a:rPr sz="1900" b="0" spc="145" dirty="0">
                <a:latin typeface="cwTeXFangSong"/>
                <a:cs typeface="cwTeXFangSong"/>
              </a:rPr>
              <a:t>動物 </a:t>
            </a:r>
            <a:r>
              <a:rPr sz="1900" b="0" spc="155" dirty="0">
                <a:latin typeface="cwTeXFangSong"/>
                <a:cs typeface="cwTeXFangSong"/>
              </a:rPr>
              <a:t>會</a:t>
            </a:r>
            <a:r>
              <a:rPr sz="1900" b="0" spc="150" dirty="0">
                <a:latin typeface="cwTeXFangSong"/>
                <a:cs typeface="cwTeXFangSong"/>
              </a:rPr>
              <a:t>在糞便找出</a:t>
            </a:r>
            <a:r>
              <a:rPr sz="1900" b="0" spc="145" dirty="0">
                <a:latin typeface="cwTeXFangSong"/>
                <a:cs typeface="cwTeXFangSong"/>
              </a:rPr>
              <a:t>病毒</a:t>
            </a:r>
            <a:endParaRPr sz="1900">
              <a:latin typeface="cwTeXFangSong"/>
              <a:cs typeface="cwTeXFangSong"/>
            </a:endParaRPr>
          </a:p>
          <a:p>
            <a:pPr marL="1560830" marR="5080" indent="-1200150">
              <a:lnSpc>
                <a:spcPct val="100000"/>
              </a:lnSpc>
              <a:spcBef>
                <a:spcPts val="5"/>
              </a:spcBef>
            </a:pPr>
            <a:r>
              <a:rPr sz="1900" b="0" spc="150" dirty="0">
                <a:solidFill>
                  <a:srgbClr val="FF0000"/>
                </a:solidFill>
                <a:latin typeface="cwTeXFangSong"/>
                <a:cs typeface="cwTeXFangSong"/>
              </a:rPr>
              <a:t>主</a:t>
            </a:r>
            <a:r>
              <a:rPr sz="1900" b="0" spc="145" dirty="0">
                <a:solidFill>
                  <a:srgbClr val="FF0000"/>
                </a:solidFill>
                <a:latin typeface="cwTeXFangSong"/>
                <a:cs typeface="cwTeXFangSong"/>
              </a:rPr>
              <a:t>要症</a:t>
            </a:r>
            <a:r>
              <a:rPr sz="1900" b="0" spc="150" dirty="0">
                <a:solidFill>
                  <a:srgbClr val="FF0000"/>
                </a:solidFill>
                <a:latin typeface="cwTeXFangSong"/>
                <a:cs typeface="cwTeXFangSong"/>
              </a:rPr>
              <a:t>狀：</a:t>
            </a:r>
            <a:r>
              <a:rPr sz="1900" b="0" spc="145" dirty="0">
                <a:latin typeface="cwTeXFangSong"/>
                <a:cs typeface="cwTeXFangSong"/>
              </a:rPr>
              <a:t>人</a:t>
            </a:r>
            <a:r>
              <a:rPr sz="1900" b="0" spc="150" dirty="0">
                <a:latin typeface="cwTeXFangSong"/>
                <a:cs typeface="cwTeXFangSong"/>
              </a:rPr>
              <a:t>類</a:t>
            </a:r>
            <a:r>
              <a:rPr sz="1900" b="0" spc="145" dirty="0">
                <a:latin typeface="cwTeXFangSong"/>
                <a:cs typeface="cwTeXFangSong"/>
              </a:rPr>
              <a:t>感染</a:t>
            </a:r>
            <a:r>
              <a:rPr sz="1900" b="0" spc="150" dirty="0">
                <a:latin typeface="cwTeXFangSong"/>
                <a:cs typeface="cwTeXFangSong"/>
              </a:rPr>
              <a:t>冠</a:t>
            </a:r>
            <a:r>
              <a:rPr sz="1900" b="0" spc="145" dirty="0">
                <a:latin typeface="cwTeXFangSong"/>
                <a:cs typeface="cwTeXFangSong"/>
              </a:rPr>
              <a:t>狀病</a:t>
            </a:r>
            <a:r>
              <a:rPr sz="1900" b="0" spc="150" dirty="0">
                <a:latin typeface="cwTeXFangSong"/>
                <a:cs typeface="cwTeXFangSong"/>
              </a:rPr>
              <a:t>毒</a:t>
            </a:r>
            <a:r>
              <a:rPr sz="1900" b="0" spc="145" dirty="0">
                <a:latin typeface="cwTeXFangSong"/>
                <a:cs typeface="cwTeXFangSong"/>
              </a:rPr>
              <a:t>以呼</a:t>
            </a:r>
            <a:r>
              <a:rPr sz="1900" b="0" spc="150" dirty="0">
                <a:latin typeface="cwTeXFangSong"/>
                <a:cs typeface="cwTeXFangSong"/>
              </a:rPr>
              <a:t>吸</a:t>
            </a:r>
            <a:r>
              <a:rPr sz="1900" b="0" spc="145" dirty="0">
                <a:latin typeface="cwTeXFangSong"/>
                <a:cs typeface="cwTeXFangSong"/>
              </a:rPr>
              <a:t>道症</a:t>
            </a:r>
            <a:r>
              <a:rPr sz="1900" b="0" spc="150" dirty="0">
                <a:latin typeface="cwTeXFangSong"/>
                <a:cs typeface="cwTeXFangSong"/>
              </a:rPr>
              <a:t>狀</a:t>
            </a:r>
            <a:r>
              <a:rPr sz="1900" b="0" spc="145" dirty="0">
                <a:latin typeface="cwTeXFangSong"/>
                <a:cs typeface="cwTeXFangSong"/>
              </a:rPr>
              <a:t>為主</a:t>
            </a:r>
            <a:r>
              <a:rPr sz="1900" b="0" spc="150" dirty="0">
                <a:latin typeface="cwTeXFangSong"/>
                <a:cs typeface="cwTeXFangSong"/>
              </a:rPr>
              <a:t>，</a:t>
            </a:r>
            <a:r>
              <a:rPr sz="1900" b="0" spc="145" dirty="0">
                <a:latin typeface="cwTeXFangSong"/>
                <a:cs typeface="cwTeXFangSong"/>
              </a:rPr>
              <a:t>包括</a:t>
            </a:r>
            <a:r>
              <a:rPr sz="1900" b="0" spc="150" dirty="0">
                <a:latin typeface="cwTeXFangSong"/>
                <a:cs typeface="cwTeXFangSong"/>
              </a:rPr>
              <a:t>鼻</a:t>
            </a:r>
            <a:r>
              <a:rPr sz="1900" b="0" spc="165" dirty="0">
                <a:latin typeface="cwTeXFangSong"/>
                <a:cs typeface="cwTeXFangSong"/>
              </a:rPr>
              <a:t>塞</a:t>
            </a:r>
            <a:r>
              <a:rPr sz="1900" b="0" spc="145" dirty="0">
                <a:latin typeface="cwTeXFangSong"/>
                <a:cs typeface="cwTeXFangSong"/>
              </a:rPr>
              <a:t>、 </a:t>
            </a:r>
            <a:r>
              <a:rPr sz="1900" b="0" spc="155" dirty="0">
                <a:latin typeface="cwTeXFangSong"/>
                <a:cs typeface="cwTeXFangSong"/>
              </a:rPr>
              <a:t>流</a:t>
            </a:r>
            <a:r>
              <a:rPr sz="1900" b="0" spc="150" dirty="0">
                <a:latin typeface="cwTeXFangSong"/>
                <a:cs typeface="cwTeXFangSong"/>
              </a:rPr>
              <a:t>鼻水、咳嗽</a:t>
            </a:r>
            <a:r>
              <a:rPr sz="1900" b="0" spc="145" dirty="0">
                <a:latin typeface="cwTeXFangSong"/>
                <a:cs typeface="cwTeXFangSong"/>
              </a:rPr>
              <a:t>、發</a:t>
            </a:r>
            <a:r>
              <a:rPr sz="1900" b="0" spc="150" dirty="0">
                <a:latin typeface="cwTeXFangSong"/>
                <a:cs typeface="cwTeXFangSong"/>
              </a:rPr>
              <a:t>燒</a:t>
            </a:r>
            <a:r>
              <a:rPr sz="1900" b="0" spc="145" dirty="0">
                <a:latin typeface="cwTeXFangSong"/>
                <a:cs typeface="cwTeXFangSong"/>
              </a:rPr>
              <a:t>等。</a:t>
            </a:r>
            <a:r>
              <a:rPr sz="1900" b="0" spc="150" dirty="0">
                <a:latin typeface="cwTeXFangSong"/>
                <a:cs typeface="cwTeXFangSong"/>
              </a:rPr>
              <a:t>動</a:t>
            </a:r>
            <a:r>
              <a:rPr sz="1900" b="0" spc="145" dirty="0">
                <a:latin typeface="cwTeXFangSong"/>
                <a:cs typeface="cwTeXFangSong"/>
              </a:rPr>
              <a:t>物感</a:t>
            </a:r>
            <a:r>
              <a:rPr sz="1900" b="0" spc="150" dirty="0">
                <a:latin typeface="cwTeXFangSong"/>
                <a:cs typeface="cwTeXFangSong"/>
              </a:rPr>
              <a:t>染</a:t>
            </a:r>
            <a:r>
              <a:rPr sz="1900" b="0" spc="145" dirty="0">
                <a:latin typeface="cwTeXFangSong"/>
                <a:cs typeface="cwTeXFangSong"/>
              </a:rPr>
              <a:t>冠狀</a:t>
            </a:r>
            <a:r>
              <a:rPr sz="1900" b="0" spc="150" dirty="0">
                <a:latin typeface="cwTeXFangSong"/>
                <a:cs typeface="cwTeXFangSong"/>
              </a:rPr>
              <a:t>病</a:t>
            </a:r>
            <a:r>
              <a:rPr sz="1900" b="0" spc="145" dirty="0">
                <a:latin typeface="cwTeXFangSong"/>
                <a:cs typeface="cwTeXFangSong"/>
              </a:rPr>
              <a:t>毒會</a:t>
            </a:r>
            <a:r>
              <a:rPr sz="1900" b="0" spc="185" dirty="0">
                <a:latin typeface="cwTeXFangSong"/>
                <a:cs typeface="cwTeXFangSong"/>
              </a:rPr>
              <a:t>有</a:t>
            </a:r>
            <a:r>
              <a:rPr sz="1900" b="0" spc="145" dirty="0">
                <a:latin typeface="cwTeXFangSong"/>
                <a:cs typeface="cwTeXFangSong"/>
              </a:rPr>
              <a:t>腹 </a:t>
            </a:r>
            <a:r>
              <a:rPr sz="1900" b="0" spc="155" dirty="0">
                <a:latin typeface="cwTeXFangSong"/>
                <a:cs typeface="cwTeXFangSong"/>
              </a:rPr>
              <a:t>瀉</a:t>
            </a:r>
            <a:r>
              <a:rPr sz="1900" b="0" spc="150" dirty="0">
                <a:latin typeface="cwTeXFangSong"/>
                <a:cs typeface="cwTeXFangSong"/>
              </a:rPr>
              <a:t>等腸胃道症</a:t>
            </a:r>
            <a:r>
              <a:rPr sz="1900" b="0" spc="145" dirty="0">
                <a:latin typeface="cwTeXFangSong"/>
                <a:cs typeface="cwTeXFangSong"/>
              </a:rPr>
              <a:t>狀，</a:t>
            </a:r>
            <a:r>
              <a:rPr sz="1900" b="0" spc="150" dirty="0">
                <a:latin typeface="cwTeXFangSong"/>
                <a:cs typeface="cwTeXFangSong"/>
              </a:rPr>
              <a:t>目</a:t>
            </a:r>
            <a:r>
              <a:rPr sz="1900" b="0" spc="145" dirty="0">
                <a:latin typeface="cwTeXFangSong"/>
                <a:cs typeface="cwTeXFangSong"/>
              </a:rPr>
              <a:t>前都</a:t>
            </a:r>
            <a:r>
              <a:rPr sz="1900" b="0" spc="150" dirty="0">
                <a:latin typeface="cwTeXFangSong"/>
                <a:cs typeface="cwTeXFangSong"/>
              </a:rPr>
              <a:t>未</a:t>
            </a:r>
            <a:r>
              <a:rPr sz="1900" b="0" spc="145" dirty="0">
                <a:latin typeface="cwTeXFangSong"/>
                <a:cs typeface="cwTeXFangSong"/>
              </a:rPr>
              <a:t>能獲</a:t>
            </a:r>
            <a:r>
              <a:rPr sz="1900" b="0" spc="175" dirty="0">
                <a:latin typeface="cwTeXFangSong"/>
                <a:cs typeface="cwTeXFangSong"/>
              </a:rPr>
              <a:t>得</a:t>
            </a:r>
            <a:r>
              <a:rPr sz="1900" b="0" spc="145" dirty="0">
                <a:latin typeface="cwTeXFangSong"/>
                <a:cs typeface="cwTeXFangSong"/>
              </a:rPr>
              <a:t>證實</a:t>
            </a:r>
            <a:r>
              <a:rPr sz="1900" b="0" spc="150" dirty="0">
                <a:latin typeface="cwTeXFangSong"/>
                <a:cs typeface="cwTeXFangSong"/>
              </a:rPr>
              <a:t>潛</a:t>
            </a:r>
            <a:r>
              <a:rPr sz="1900" b="0" spc="145" dirty="0">
                <a:latin typeface="cwTeXFangSong"/>
                <a:cs typeface="cwTeXFangSong"/>
              </a:rPr>
              <a:t>伏期</a:t>
            </a:r>
            <a:r>
              <a:rPr sz="1900" b="0" spc="155" dirty="0">
                <a:latin typeface="cwTeXFangSong"/>
                <a:cs typeface="cwTeXFangSong"/>
              </a:rPr>
              <a:t>（</a:t>
            </a:r>
            <a:r>
              <a:rPr sz="1900" b="0" spc="145" dirty="0">
                <a:latin typeface="cwTeXFangSong"/>
                <a:cs typeface="cwTeXFangSong"/>
              </a:rPr>
              <a:t>病 </a:t>
            </a:r>
            <a:r>
              <a:rPr sz="1900" b="0" spc="155" dirty="0">
                <a:latin typeface="cwTeXFangSong"/>
                <a:cs typeface="cwTeXFangSong"/>
              </a:rPr>
              <a:t>毒</a:t>
            </a:r>
            <a:r>
              <a:rPr sz="1900" b="0" spc="150" dirty="0">
                <a:latin typeface="cwTeXFangSong"/>
                <a:cs typeface="cwTeXFangSong"/>
              </a:rPr>
              <a:t>體入侵至發</a:t>
            </a:r>
            <a:r>
              <a:rPr sz="1900" b="0" spc="145" dirty="0">
                <a:latin typeface="cwTeXFangSong"/>
                <a:cs typeface="cwTeXFangSong"/>
              </a:rPr>
              <a:t>病時</a:t>
            </a:r>
            <a:r>
              <a:rPr sz="1900" b="0" spc="150" dirty="0">
                <a:latin typeface="cwTeXFangSong"/>
                <a:cs typeface="cwTeXFangSong"/>
              </a:rPr>
              <a:t>期</a:t>
            </a:r>
            <a:r>
              <a:rPr sz="1900" b="0" spc="145" dirty="0">
                <a:latin typeface="cwTeXFangSong"/>
                <a:cs typeface="cwTeXFangSong"/>
              </a:rPr>
              <a:t>）：</a:t>
            </a:r>
            <a:r>
              <a:rPr sz="1900" b="0" spc="175" dirty="0">
                <a:latin typeface="cwTeXFangSong"/>
                <a:cs typeface="cwTeXFangSong"/>
              </a:rPr>
              <a:t>約</a:t>
            </a:r>
            <a:r>
              <a:rPr sz="1900" b="1" spc="35" dirty="0">
                <a:latin typeface="Arial"/>
                <a:cs typeface="Arial"/>
              </a:rPr>
              <a:t>2</a:t>
            </a:r>
            <a:r>
              <a:rPr sz="1900" b="0" spc="35" dirty="0">
                <a:latin typeface="cwTeXFangSong"/>
                <a:cs typeface="cwTeXFangSong"/>
              </a:rPr>
              <a:t>～</a:t>
            </a:r>
            <a:r>
              <a:rPr sz="1900" b="1" spc="35" dirty="0">
                <a:latin typeface="Arial"/>
                <a:cs typeface="Arial"/>
              </a:rPr>
              <a:t>14</a:t>
            </a:r>
            <a:r>
              <a:rPr sz="1900" b="0" spc="150" dirty="0">
                <a:latin typeface="cwTeXFangSong"/>
                <a:cs typeface="cwTeXFangSong"/>
              </a:rPr>
              <a:t>天，</a:t>
            </a:r>
            <a:r>
              <a:rPr sz="1900" b="0" spc="145" dirty="0">
                <a:latin typeface="cwTeXFangSong"/>
                <a:cs typeface="cwTeXFangSong"/>
              </a:rPr>
              <a:t>故至少</a:t>
            </a:r>
            <a:r>
              <a:rPr sz="1900" b="0" spc="150" dirty="0">
                <a:latin typeface="cwTeXFangSong"/>
                <a:cs typeface="cwTeXFangSong"/>
              </a:rPr>
              <a:t>自</a:t>
            </a:r>
            <a:r>
              <a:rPr sz="1900" b="0" spc="145" dirty="0">
                <a:latin typeface="cwTeXFangSong"/>
                <a:cs typeface="cwTeXFangSong"/>
              </a:rPr>
              <a:t>主管 </a:t>
            </a:r>
            <a:r>
              <a:rPr sz="1900" b="0" spc="155" dirty="0">
                <a:latin typeface="cwTeXFangSong"/>
                <a:cs typeface="cwTeXFangSong"/>
              </a:rPr>
              <a:t>理</a:t>
            </a:r>
            <a:r>
              <a:rPr sz="1900" b="1" spc="-5" dirty="0">
                <a:latin typeface="Arial"/>
                <a:cs typeface="Arial"/>
              </a:rPr>
              <a:t>14</a:t>
            </a:r>
            <a:r>
              <a:rPr sz="1900" b="0" spc="145" dirty="0">
                <a:latin typeface="cwTeXFangSong"/>
                <a:cs typeface="cwTeXFangSong"/>
              </a:rPr>
              <a:t>天</a:t>
            </a:r>
            <a:endParaRPr sz="1900">
              <a:latin typeface="cwTeXFangSong"/>
              <a:cs typeface="cwTeXFangSong"/>
            </a:endParaRPr>
          </a:p>
          <a:p>
            <a:pPr marL="361315">
              <a:lnSpc>
                <a:spcPct val="100000"/>
              </a:lnSpc>
            </a:pPr>
            <a:r>
              <a:rPr sz="1900" b="0" spc="150" dirty="0">
                <a:solidFill>
                  <a:srgbClr val="FF0000"/>
                </a:solidFill>
                <a:latin typeface="cwTeXFangSong"/>
                <a:cs typeface="cwTeXFangSong"/>
              </a:rPr>
              <a:t>預</a:t>
            </a:r>
            <a:r>
              <a:rPr sz="1900" b="0" spc="145" dirty="0">
                <a:solidFill>
                  <a:srgbClr val="FF0000"/>
                </a:solidFill>
                <a:latin typeface="cwTeXFangSong"/>
                <a:cs typeface="cwTeXFangSong"/>
              </a:rPr>
              <a:t>防方</a:t>
            </a:r>
            <a:r>
              <a:rPr sz="1900" b="0" spc="150" dirty="0">
                <a:solidFill>
                  <a:srgbClr val="FF0000"/>
                </a:solidFill>
                <a:latin typeface="cwTeXFangSong"/>
                <a:cs typeface="cwTeXFangSong"/>
              </a:rPr>
              <a:t>式：</a:t>
            </a:r>
            <a:r>
              <a:rPr sz="1900" b="0" spc="145" dirty="0">
                <a:latin typeface="cwTeXFangSong"/>
                <a:cs typeface="cwTeXFangSong"/>
              </a:rPr>
              <a:t>勤</a:t>
            </a:r>
            <a:r>
              <a:rPr sz="1900" b="0" spc="150" dirty="0">
                <a:latin typeface="cwTeXFangSong"/>
                <a:cs typeface="cwTeXFangSong"/>
              </a:rPr>
              <a:t>洗</a:t>
            </a:r>
            <a:r>
              <a:rPr sz="1900" b="0" spc="145" dirty="0">
                <a:latin typeface="cwTeXFangSong"/>
                <a:cs typeface="cwTeXFangSong"/>
              </a:rPr>
              <a:t>手、</a:t>
            </a:r>
            <a:r>
              <a:rPr sz="1900" b="0" spc="150" dirty="0">
                <a:latin typeface="cwTeXFangSong"/>
                <a:cs typeface="cwTeXFangSong"/>
              </a:rPr>
              <a:t>有</a:t>
            </a:r>
            <a:r>
              <a:rPr sz="1900" b="0" spc="145" dirty="0">
                <a:latin typeface="cwTeXFangSong"/>
                <a:cs typeface="cwTeXFangSong"/>
              </a:rPr>
              <a:t>症狀</a:t>
            </a:r>
            <a:r>
              <a:rPr sz="1900" b="0" spc="150" dirty="0">
                <a:latin typeface="cwTeXFangSong"/>
                <a:cs typeface="cwTeXFangSong"/>
              </a:rPr>
              <a:t>戴</a:t>
            </a:r>
            <a:r>
              <a:rPr sz="1900" b="0" spc="145" dirty="0">
                <a:latin typeface="cwTeXFangSong"/>
                <a:cs typeface="cwTeXFangSong"/>
              </a:rPr>
              <a:t>口罩</a:t>
            </a:r>
            <a:r>
              <a:rPr sz="1900" b="0" spc="150" dirty="0">
                <a:latin typeface="cwTeXFangSong"/>
                <a:cs typeface="cwTeXFangSong"/>
              </a:rPr>
              <a:t>、</a:t>
            </a:r>
            <a:r>
              <a:rPr sz="1900" b="0" spc="145" dirty="0">
                <a:latin typeface="cwTeXFangSong"/>
                <a:cs typeface="cwTeXFangSong"/>
              </a:rPr>
              <a:t>保持</a:t>
            </a:r>
            <a:r>
              <a:rPr sz="1900" b="0" spc="150" dirty="0">
                <a:latin typeface="cwTeXFangSong"/>
                <a:cs typeface="cwTeXFangSong"/>
              </a:rPr>
              <a:t>環</a:t>
            </a:r>
            <a:r>
              <a:rPr sz="1900" b="0" spc="145" dirty="0">
                <a:latin typeface="cwTeXFangSong"/>
                <a:cs typeface="cwTeXFangSong"/>
              </a:rPr>
              <a:t>境通</a:t>
            </a:r>
            <a:r>
              <a:rPr sz="1900" b="0" spc="160" dirty="0">
                <a:latin typeface="cwTeXFangSong"/>
                <a:cs typeface="cwTeXFangSong"/>
              </a:rPr>
              <a:t>風</a:t>
            </a:r>
            <a:r>
              <a:rPr sz="1900" b="0" spc="145" dirty="0">
                <a:latin typeface="cwTeXFangSong"/>
                <a:cs typeface="cwTeXFangSong"/>
              </a:rPr>
              <a:t>。</a:t>
            </a:r>
            <a:endParaRPr sz="1900">
              <a:latin typeface="cwTeXFangSong"/>
              <a:cs typeface="cwTeXFangSong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2279" y="424040"/>
            <a:ext cx="6322060" cy="635635"/>
          </a:xfrm>
          <a:custGeom>
            <a:avLst/>
            <a:gdLst/>
            <a:ahLst/>
            <a:cxnLst/>
            <a:rect l="l" t="t" r="r" b="b"/>
            <a:pathLst>
              <a:path w="6322059" h="635635">
                <a:moveTo>
                  <a:pt x="6321552" y="0"/>
                </a:moveTo>
                <a:lnTo>
                  <a:pt x="0" y="0"/>
                </a:lnTo>
                <a:lnTo>
                  <a:pt x="0" y="635393"/>
                </a:lnTo>
                <a:lnTo>
                  <a:pt x="6321552" y="635393"/>
                </a:lnTo>
                <a:lnTo>
                  <a:pt x="6321552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1006" y="464946"/>
            <a:ext cx="261683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u="heavy" spc="-12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51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疾病認</a:t>
            </a:r>
            <a:r>
              <a:rPr sz="51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識</a:t>
            </a:r>
            <a:endParaRPr sz="5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999" y="0"/>
            <a:ext cx="6322060" cy="635635"/>
          </a:xfrm>
          <a:custGeom>
            <a:avLst/>
            <a:gdLst/>
            <a:ahLst/>
            <a:cxnLst/>
            <a:rect l="l" t="t" r="r" b="b"/>
            <a:pathLst>
              <a:path w="6322059" h="635635">
                <a:moveTo>
                  <a:pt x="6321552" y="0"/>
                </a:moveTo>
                <a:lnTo>
                  <a:pt x="0" y="0"/>
                </a:lnTo>
                <a:lnTo>
                  <a:pt x="0" y="635393"/>
                </a:lnTo>
                <a:lnTo>
                  <a:pt x="6321552" y="635393"/>
                </a:lnTo>
                <a:lnTo>
                  <a:pt x="6321552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726" y="54305"/>
            <a:ext cx="391223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405" dirty="0">
                <a:latin typeface="cwTeXHeiBold"/>
                <a:cs typeface="cwTeXHeiBold"/>
              </a:rPr>
              <a:t>正確且</a:t>
            </a:r>
            <a:r>
              <a:rPr sz="5100" spc="409" dirty="0">
                <a:latin typeface="cwTeXHeiBold"/>
                <a:cs typeface="cwTeXHeiBold"/>
              </a:rPr>
              <a:t>勤</a:t>
            </a:r>
            <a:r>
              <a:rPr sz="5100" spc="405" dirty="0">
                <a:latin typeface="cwTeXHeiBold"/>
                <a:cs typeface="cwTeXHeiBold"/>
              </a:rPr>
              <a:t>洗手</a:t>
            </a:r>
            <a:endParaRPr sz="5100">
              <a:latin typeface="cwTeXHeiBold"/>
              <a:cs typeface="cwTeXHe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7972" y="826007"/>
            <a:ext cx="5631687" cy="4317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285" y="1071858"/>
            <a:ext cx="6269100" cy="400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8114" y="152006"/>
            <a:ext cx="6322060" cy="635635"/>
          </a:xfrm>
          <a:custGeom>
            <a:avLst/>
            <a:gdLst/>
            <a:ahLst/>
            <a:cxnLst/>
            <a:rect l="l" t="t" r="r" b="b"/>
            <a:pathLst>
              <a:path w="6322059" h="635635">
                <a:moveTo>
                  <a:pt x="6321551" y="0"/>
                </a:moveTo>
                <a:lnTo>
                  <a:pt x="0" y="0"/>
                </a:lnTo>
                <a:lnTo>
                  <a:pt x="0" y="635393"/>
                </a:lnTo>
                <a:lnTo>
                  <a:pt x="6321551" y="635393"/>
                </a:lnTo>
                <a:lnTo>
                  <a:pt x="6321551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918" y="206451"/>
            <a:ext cx="391223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405" dirty="0">
                <a:latin typeface="cwTeXHeiBold"/>
                <a:cs typeface="cwTeXHeiBold"/>
              </a:rPr>
              <a:t>正確且</a:t>
            </a:r>
            <a:r>
              <a:rPr sz="5100" spc="409" dirty="0">
                <a:latin typeface="cwTeXHeiBold"/>
                <a:cs typeface="cwTeXHeiBold"/>
              </a:rPr>
              <a:t>勤</a:t>
            </a:r>
            <a:r>
              <a:rPr sz="5100" spc="405" dirty="0">
                <a:latin typeface="cwTeXHeiBold"/>
                <a:cs typeface="cwTeXHeiBold"/>
              </a:rPr>
              <a:t>洗手</a:t>
            </a:r>
            <a:endParaRPr sz="5100">
              <a:latin typeface="cwTeXHeiBold"/>
              <a:cs typeface="cwTeXHe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1196" y="1622856"/>
            <a:ext cx="5177535" cy="3112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845" y="491223"/>
            <a:ext cx="6322060" cy="635635"/>
          </a:xfrm>
          <a:custGeom>
            <a:avLst/>
            <a:gdLst/>
            <a:ahLst/>
            <a:cxnLst/>
            <a:rect l="l" t="t" r="r" b="b"/>
            <a:pathLst>
              <a:path w="6322059" h="635635">
                <a:moveTo>
                  <a:pt x="6321552" y="0"/>
                </a:moveTo>
                <a:lnTo>
                  <a:pt x="0" y="0"/>
                </a:lnTo>
                <a:lnTo>
                  <a:pt x="0" y="635393"/>
                </a:lnTo>
                <a:lnTo>
                  <a:pt x="6321552" y="635393"/>
                </a:lnTo>
                <a:lnTo>
                  <a:pt x="6321552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1725" y="545719"/>
            <a:ext cx="39116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405" dirty="0">
                <a:latin typeface="cwTeXHeiBold"/>
                <a:cs typeface="cwTeXHeiBold"/>
              </a:rPr>
              <a:t>正確且勤洗手</a:t>
            </a:r>
            <a:endParaRPr sz="5100">
              <a:latin typeface="cwTeXHeiBold"/>
              <a:cs typeface="cwTeXHe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341" y="521449"/>
            <a:ext cx="7325359" cy="635635"/>
          </a:xfrm>
          <a:custGeom>
            <a:avLst/>
            <a:gdLst/>
            <a:ahLst/>
            <a:cxnLst/>
            <a:rect l="l" t="t" r="r" b="b"/>
            <a:pathLst>
              <a:path w="7325359" h="635635">
                <a:moveTo>
                  <a:pt x="7325106" y="0"/>
                </a:moveTo>
                <a:lnTo>
                  <a:pt x="0" y="0"/>
                </a:lnTo>
                <a:lnTo>
                  <a:pt x="0" y="635393"/>
                </a:lnTo>
                <a:lnTo>
                  <a:pt x="7325106" y="635393"/>
                </a:lnTo>
                <a:lnTo>
                  <a:pt x="7325106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6284" y="566750"/>
            <a:ext cx="71342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hlinkClick r:id="rId2"/>
              </a:rPr>
              <a:t>正確戴口</a:t>
            </a:r>
            <a:r>
              <a:rPr spc="5" dirty="0">
                <a:hlinkClick r:id="rId2"/>
              </a:rPr>
              <a:t>罩</a:t>
            </a:r>
            <a:r>
              <a:rPr spc="-5" dirty="0">
                <a:latin typeface="Carlito"/>
                <a:cs typeface="Carlito"/>
                <a:hlinkClick r:id="rId2"/>
              </a:rPr>
              <a:t>4</a:t>
            </a:r>
            <a:r>
              <a:rPr dirty="0">
                <a:hlinkClick r:id="rId2"/>
              </a:rPr>
              <a:t>步驟及</a:t>
            </a:r>
            <a:r>
              <a:rPr spc="-10" dirty="0">
                <a:hlinkClick r:id="rId2"/>
              </a:rPr>
              <a:t>注</a:t>
            </a:r>
            <a:r>
              <a:rPr spc="5" dirty="0">
                <a:hlinkClick r:id="rId2"/>
              </a:rPr>
              <a:t>意事</a:t>
            </a:r>
            <a:r>
              <a:rPr spc="-15" dirty="0">
                <a:hlinkClick r:id="rId2"/>
              </a:rPr>
              <a:t>項</a:t>
            </a:r>
            <a:r>
              <a:rPr sz="1700" dirty="0">
                <a:solidFill>
                  <a:srgbClr val="1F487C"/>
                </a:solidFill>
                <a:latin typeface="Carlito"/>
                <a:cs typeface="Carlito"/>
                <a:hlinkClick r:id="rId2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6258" y="1564411"/>
            <a:ext cx="5245806" cy="32860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399" y="351904"/>
            <a:ext cx="6322060" cy="635635"/>
          </a:xfrm>
          <a:custGeom>
            <a:avLst/>
            <a:gdLst/>
            <a:ahLst/>
            <a:cxnLst/>
            <a:rect l="l" t="t" r="r" b="b"/>
            <a:pathLst>
              <a:path w="6322059" h="635635">
                <a:moveTo>
                  <a:pt x="6321551" y="0"/>
                </a:moveTo>
                <a:lnTo>
                  <a:pt x="0" y="0"/>
                </a:lnTo>
                <a:lnTo>
                  <a:pt x="0" y="635393"/>
                </a:lnTo>
                <a:lnTo>
                  <a:pt x="6321551" y="635393"/>
                </a:lnTo>
                <a:lnTo>
                  <a:pt x="6321551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380" y="397256"/>
            <a:ext cx="50603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hlinkClick r:id="rId2"/>
              </a:rPr>
              <a:t>缺兒童口罩怎麼辦？</a:t>
            </a:r>
          </a:p>
        </p:txBody>
      </p:sp>
      <p:sp>
        <p:nvSpPr>
          <p:cNvPr id="4" name="object 4"/>
          <p:cNvSpPr/>
          <p:nvPr/>
        </p:nvSpPr>
        <p:spPr>
          <a:xfrm>
            <a:off x="1501775" y="1271663"/>
            <a:ext cx="5123053" cy="358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064" y="515353"/>
            <a:ext cx="6322060" cy="635635"/>
          </a:xfrm>
          <a:custGeom>
            <a:avLst/>
            <a:gdLst/>
            <a:ahLst/>
            <a:cxnLst/>
            <a:rect l="l" t="t" r="r" b="b"/>
            <a:pathLst>
              <a:path w="6322059" h="635635">
                <a:moveTo>
                  <a:pt x="6321551" y="0"/>
                </a:moveTo>
                <a:lnTo>
                  <a:pt x="0" y="0"/>
                </a:lnTo>
                <a:lnTo>
                  <a:pt x="0" y="635393"/>
                </a:lnTo>
                <a:lnTo>
                  <a:pt x="6321551" y="635393"/>
                </a:lnTo>
                <a:lnTo>
                  <a:pt x="6321551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804" y="560654"/>
            <a:ext cx="5060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hlinkClick r:id="rId2"/>
              </a:rPr>
              <a:t>什麼時候要戴口</a:t>
            </a:r>
            <a:r>
              <a:rPr spc="-10" dirty="0">
                <a:hlinkClick r:id="rId2"/>
              </a:rPr>
              <a:t>罩</a:t>
            </a:r>
            <a:r>
              <a:rPr spc="5" dirty="0">
                <a:hlinkClick r:id="rId2"/>
              </a:rPr>
              <a:t>？</a:t>
            </a:r>
          </a:p>
        </p:txBody>
      </p:sp>
      <p:sp>
        <p:nvSpPr>
          <p:cNvPr id="4" name="object 4"/>
          <p:cNvSpPr/>
          <p:nvPr/>
        </p:nvSpPr>
        <p:spPr>
          <a:xfrm>
            <a:off x="654850" y="2024379"/>
            <a:ext cx="2381250" cy="2214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88461" y="2024379"/>
            <a:ext cx="2574163" cy="2214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025" y="2024379"/>
            <a:ext cx="2788284" cy="2214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949" y="180200"/>
            <a:ext cx="7525384" cy="635635"/>
          </a:xfrm>
          <a:custGeom>
            <a:avLst/>
            <a:gdLst/>
            <a:ahLst/>
            <a:cxnLst/>
            <a:rect l="l" t="t" r="r" b="b"/>
            <a:pathLst>
              <a:path w="7525384" h="635635">
                <a:moveTo>
                  <a:pt x="7524877" y="0"/>
                </a:moveTo>
                <a:lnTo>
                  <a:pt x="0" y="0"/>
                </a:lnTo>
                <a:lnTo>
                  <a:pt x="0" y="635393"/>
                </a:lnTo>
                <a:lnTo>
                  <a:pt x="7524877" y="635393"/>
                </a:lnTo>
                <a:lnTo>
                  <a:pt x="7524877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867" y="225374"/>
            <a:ext cx="72967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hlinkClick r:id="rId2"/>
              </a:rPr>
              <a:t>具感染風險民眾追蹤管理機制</a:t>
            </a:r>
          </a:p>
        </p:txBody>
      </p:sp>
      <p:sp>
        <p:nvSpPr>
          <p:cNvPr id="4" name="object 4"/>
          <p:cNvSpPr/>
          <p:nvPr/>
        </p:nvSpPr>
        <p:spPr>
          <a:xfrm>
            <a:off x="1363013" y="1088078"/>
            <a:ext cx="6148903" cy="3951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</Words>
  <Application>Microsoft Office PowerPoint</Application>
  <PresentationFormat>如螢幕大小 (16:9)</PresentationFormat>
  <Paragraphs>22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Carlito</vt:lpstr>
      <vt:lpstr>cwTeXFangSong</vt:lpstr>
      <vt:lpstr>cwTeXHeiBold</vt:lpstr>
      <vt:lpstr>Droid Sans Fallback</vt:lpstr>
      <vt:lpstr>kiloji</vt:lpstr>
      <vt:lpstr>Arial</vt:lpstr>
      <vt:lpstr>Calibri</vt:lpstr>
      <vt:lpstr>Times New Roman</vt:lpstr>
      <vt:lpstr>Office Theme</vt:lpstr>
      <vt:lpstr>基隆市嚴重特殊傳染性肺炎</vt:lpstr>
      <vt:lpstr> 疾病認識</vt:lpstr>
      <vt:lpstr>正確且勤洗手</vt:lpstr>
      <vt:lpstr>正確且勤洗手</vt:lpstr>
      <vt:lpstr>正確且勤洗手</vt:lpstr>
      <vt:lpstr>正確戴口罩4步驟及注意事項C</vt:lpstr>
      <vt:lpstr>缺兒童口罩怎麼辦？</vt:lpstr>
      <vt:lpstr>什麼時候要戴口罩？</vt:lpstr>
      <vt:lpstr>具感染風險民眾追蹤管理機制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基隆市 嚴重特殊傳染性肺炎防疫宣導</dc:title>
  <dc:creator>Administrator</dc:creator>
  <cp:lastModifiedBy>8899888999</cp:lastModifiedBy>
  <cp:revision>1</cp:revision>
  <dcterms:created xsi:type="dcterms:W3CDTF">2020-02-21T06:53:02Z</dcterms:created>
  <dcterms:modified xsi:type="dcterms:W3CDTF">2020-02-21T06:53:37Z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2020-02-21T00:00:00Z</vt:filetime>
  </property>
</Properties>
</file>